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67" r:id="rId11"/>
    <p:sldId id="258" r:id="rId12"/>
  </p:sldIdLst>
  <p:sldSz cx="9906000" cy="6858000" type="A4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19100" indent="38100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838200" indent="76200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258888" indent="112713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677988" indent="150813" algn="l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2292" y="-10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&#225;dal\Desktop\posledn&#237;%20soubory\dotazn&#237;k%20AOs\dotazn&#237;%20k%20AOs%20-%20k%20vyhodnocen&#237;%20zkou&#353;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&#225;dal\Desktop\posledn&#237;%20soubory\dotazn&#237;k%20AOs\dotazn&#237;%20k%20AOs%20-%20k%20vyhodnocen&#237;%20zkou&#353;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&#225;dal\Desktop\posledn&#237;%20soubory\dotazn&#237;k%20AOs\dotazn&#237;%20k%20AOs%20-%20k%20vyhodnocen&#237;%20zkou&#353;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&#225;dal\Desktop\posledn&#237;%20soubory\dotazn&#237;k%20AOs\dotazn&#237;%20k%20AOs%20-%20k%20vyhodnocen&#237;%20zkou&#353;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&#225;dal\Desktop\posledn&#237;%20soubory\dotazn&#237;k%20AOs\dotazn&#237;%20k%20AOs%20-%20k%20vyhodnocen&#237;%20zkou&#353;e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r&#225;dal\Desktop\posledn&#237;%20soubory\dotazn&#237;k%20AOs\dotazn&#237;%20k%20AOs%20-%20k%20vyhodnocen&#237;%20zkou&#353;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cs-CZ" sz="1100" dirty="0"/>
              <a:t>AOs zapojené v projektu UNIV</a:t>
            </a:r>
          </a:p>
        </c:rich>
      </c:tx>
      <c:layout>
        <c:manualLayout>
          <c:xMode val="edge"/>
          <c:yMode val="edge"/>
          <c:x val="0.12507365150784724"/>
          <c:y val="7.293459178529838E-3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553191489361701E-2"/>
          <c:y val="0.14111610006414368"/>
          <c:w val="0.73187104128330316"/>
          <c:h val="0.85853909465020573"/>
        </c:manualLayout>
      </c:layout>
      <c:pie3DChart>
        <c:varyColors val="1"/>
        <c:ser>
          <c:idx val="0"/>
          <c:order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List1!$B$20:$B$21</c:f>
              <c:strCache>
                <c:ptCount val="2"/>
                <c:pt idx="0">
                  <c:v>ano    </c:v>
                </c:pt>
                <c:pt idx="1">
                  <c:v>ne     </c:v>
                </c:pt>
              </c:strCache>
            </c:strRef>
          </c:cat>
          <c:val>
            <c:numRef>
              <c:f>List1!$C$20:$C$21</c:f>
              <c:numCache>
                <c:formatCode>0.0%</c:formatCode>
                <c:ptCount val="2"/>
                <c:pt idx="0">
                  <c:v>0.56499999999999995</c:v>
                </c:pt>
                <c:pt idx="1">
                  <c:v>0.435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700"/>
            </a:pPr>
            <a:r>
              <a:rPr lang="en-US" sz="700" dirty="0"/>
              <a:t>Dostatek uchazečů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'faktory ovliv.zkoušky'!$A$2</c:f>
              <c:strCache>
                <c:ptCount val="1"/>
                <c:pt idx="0">
                  <c:v>Dostatek uchazečů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val>
            <c:numRef>
              <c:f>'faktory ovliv.zkoušky'!$B$2:$D$2</c:f>
              <c:numCache>
                <c:formatCode>General</c:formatCode>
                <c:ptCount val="3"/>
                <c:pt idx="0">
                  <c:v>16.7</c:v>
                </c:pt>
                <c:pt idx="1">
                  <c:v>33.300000000000004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700"/>
            </a:pPr>
            <a:r>
              <a:rPr lang="en-US" sz="700" dirty="0"/>
              <a:t>Připravenost uchazečů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'faktory ovliv.zkoušky'!$A$3</c:f>
              <c:strCache>
                <c:ptCount val="1"/>
                <c:pt idx="0">
                  <c:v>Připravenost uchazečů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val>
            <c:numRef>
              <c:f>'faktory ovliv.zkoušky'!$B$3:$D$3</c:f>
              <c:numCache>
                <c:formatCode>General</c:formatCode>
                <c:ptCount val="3"/>
                <c:pt idx="0">
                  <c:v>39.1</c:v>
                </c:pt>
                <c:pt idx="1">
                  <c:v>47.8</c:v>
                </c:pt>
                <c:pt idx="2">
                  <c:v>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700"/>
            </a:pPr>
            <a:r>
              <a:rPr lang="cs-CZ" sz="700" dirty="0"/>
              <a:t>Odborníci schopní zkoušet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'faktory ovliv.zkoušky'!$A$4</c:f>
              <c:strCache>
                <c:ptCount val="1"/>
                <c:pt idx="0">
                  <c:v>Odborníci 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val>
            <c:numRef>
              <c:f>'faktory ovliv.zkoušky'!$B$4:$D$4</c:f>
              <c:numCache>
                <c:formatCode>General</c:formatCode>
                <c:ptCount val="3"/>
                <c:pt idx="0">
                  <c:v>87.5</c:v>
                </c:pt>
                <c:pt idx="1">
                  <c:v>12.5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700"/>
            </a:pPr>
            <a:r>
              <a:rPr lang="cs-CZ" sz="700" dirty="0"/>
              <a:t>Potřebné v</a:t>
            </a:r>
            <a:r>
              <a:rPr lang="en-US" sz="700" dirty="0"/>
              <a:t>ybavení</a:t>
            </a:r>
          </a:p>
        </c:rich>
      </c:tx>
      <c:layout>
        <c:manualLayout>
          <c:xMode val="edge"/>
          <c:yMode val="edge"/>
          <c:x val="0.27469116360454943"/>
          <c:y val="7.7922077922077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'faktory ovliv.zkoušky'!$A$5</c:f>
              <c:strCache>
                <c:ptCount val="1"/>
                <c:pt idx="0">
                  <c:v>Vybavení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val>
            <c:numRef>
              <c:f>'faktory ovliv.zkoušky'!$B$5:$D$5</c:f>
              <c:numCache>
                <c:formatCode>General</c:formatCode>
                <c:ptCount val="3"/>
                <c:pt idx="0">
                  <c:v>91.7</c:v>
                </c:pt>
                <c:pt idx="1">
                  <c:v>8.3000000000000007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800"/>
            </a:pPr>
            <a:r>
              <a:rPr lang="cs-CZ" sz="700" dirty="0"/>
              <a:t>Hodnoticí standard jako podklad pro zkoušku</a:t>
            </a:r>
          </a:p>
        </c:rich>
      </c:tx>
      <c:layout>
        <c:manualLayout>
          <c:xMode val="edge"/>
          <c:yMode val="edge"/>
          <c:x val="0.11064178088850005"/>
          <c:y val="6.306306306306305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'faktory ovliv.zkoušky'!$A$6</c:f>
              <c:strCache>
                <c:ptCount val="1"/>
                <c:pt idx="0">
                  <c:v>Standardy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val>
            <c:numRef>
              <c:f>'faktory ovliv.zkoušky'!$B$6:$D$6</c:f>
              <c:numCache>
                <c:formatCode>General</c:formatCode>
                <c:ptCount val="3"/>
                <c:pt idx="0">
                  <c:v>70.8</c:v>
                </c:pt>
                <c:pt idx="1">
                  <c:v>29.2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 sz="700"/>
          </a:pPr>
          <a:endParaRPr lang="cs-CZ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'faktory ovliv.zkoušky'!$A$7</c:f>
              <c:strCache>
                <c:ptCount val="1"/>
                <c:pt idx="0">
                  <c:v>Administrativa zkoušek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</c:dPt>
          <c:val>
            <c:numRef>
              <c:f>'faktory ovliv.zkoušky'!$B$7:$D$7</c:f>
              <c:numCache>
                <c:formatCode>General</c:formatCode>
                <c:ptCount val="3"/>
                <c:pt idx="0">
                  <c:v>54.2</c:v>
                </c:pt>
                <c:pt idx="1">
                  <c:v>33.300000000000004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90BBE86-44BA-4C0E-8680-C02B14631709}" type="datetimeFigureOut">
              <a:rPr lang="cs-CZ"/>
              <a:pPr>
                <a:defRPr/>
              </a:pPr>
              <a:t>28.2.2013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4E88239-0064-4A9E-82F8-F2737A96DDD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23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5E51857-C6A7-42A8-BC35-0508844E4248}" type="datetimeFigureOut">
              <a:rPr lang="cs-CZ"/>
              <a:pPr>
                <a:defRPr/>
              </a:pPr>
              <a:t>28.2.2013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8229568-BFD1-4104-9484-FF02CD96AB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29568-BFD1-4104-9484-FF02CD96AB63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84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3A8E-6369-4CC9-8128-D7ACB9B239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9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06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40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689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1DBA-820E-4C01-A104-C7F2FBD7914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42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48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71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85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09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98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07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13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564313"/>
            <a:ext cx="23114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 algn="r">
              <a:defRPr sz="700" b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12A781D-57DF-4891-943A-3B019BE010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881063"/>
            <a:ext cx="833596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6100" y="228600"/>
            <a:ext cx="65357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txStyles>
    <p:titleStyle>
      <a:lvl1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r" defTabSz="912813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7513" indent="-417513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63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5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07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00" indent="-419100" algn="l" defTabSz="9128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263" y="3933825"/>
            <a:ext cx="8570912" cy="1362075"/>
          </a:xfrm>
        </p:spPr>
        <p:txBody>
          <a:bodyPr/>
          <a:lstStyle/>
          <a:p>
            <a:pPr defTabSz="914042">
              <a:defRPr/>
            </a:pPr>
            <a:r>
              <a:rPr lang="cs-CZ" sz="3600" dirty="0" smtClean="0">
                <a:solidFill>
                  <a:schemeClr val="bg1"/>
                </a:solidFill>
              </a:rPr>
              <a:t>NÚV a jeho priority v oblasti celoživotního učení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>
          <a:xfrm>
            <a:off x="776536" y="5445224"/>
            <a:ext cx="8420100" cy="330200"/>
          </a:xfrm>
        </p:spPr>
        <p:txBody>
          <a:bodyPr/>
          <a:lstStyle/>
          <a:p>
            <a:pPr algn="r"/>
            <a:r>
              <a:rPr lang="cs-CZ" b="1" dirty="0" smtClean="0">
                <a:solidFill>
                  <a:schemeClr val="bg1"/>
                </a:solidFill>
              </a:rPr>
              <a:t>Dr. Helena Úlovcová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200025" y="404813"/>
            <a:ext cx="9359900" cy="5832475"/>
          </a:xfrm>
        </p:spPr>
        <p:txBody>
          <a:bodyPr/>
          <a:lstStyle/>
          <a:p>
            <a:endParaRPr lang="cs-CZ" sz="2400" b="1" dirty="0" smtClean="0">
              <a:solidFill>
                <a:srgbClr val="336699"/>
              </a:solidFill>
            </a:endParaRPr>
          </a:p>
          <a:p>
            <a:r>
              <a:rPr lang="cs-CZ" sz="2400" b="1" dirty="0" smtClean="0">
                <a:solidFill>
                  <a:srgbClr val="336699"/>
                </a:solidFill>
              </a:rPr>
              <a:t>Celoživotní </a:t>
            </a:r>
            <a:r>
              <a:rPr lang="cs-CZ" sz="2400" b="1" dirty="0">
                <a:solidFill>
                  <a:srgbClr val="336699"/>
                </a:solidFill>
              </a:rPr>
              <a:t>kariérové poradenství</a:t>
            </a:r>
            <a:endParaRPr lang="cs-CZ" sz="2400" dirty="0">
              <a:solidFill>
                <a:srgbClr val="336699"/>
              </a:solidFill>
            </a:endParaRPr>
          </a:p>
          <a:p>
            <a:endParaRPr lang="cs-CZ" sz="1800" b="1" dirty="0" smtClean="0"/>
          </a:p>
          <a:p>
            <a:r>
              <a:rPr lang="cs-CZ" sz="1800" b="1" dirty="0" smtClean="0"/>
              <a:t>Strategie </a:t>
            </a:r>
            <a:r>
              <a:rPr lang="cs-CZ" sz="1800" b="1" dirty="0"/>
              <a:t>vzdělávací politiky 2020 - 1. Posílení relevance a prestiže školy a školního vzdělávání, 5. Kvalitní řízení vzdělávacího systému a posilování jeho </a:t>
            </a:r>
            <a:r>
              <a:rPr lang="cs-CZ" sz="1800" b="1" dirty="0" smtClean="0"/>
              <a:t>kapacity</a:t>
            </a:r>
          </a:p>
          <a:p>
            <a:endParaRPr lang="cs-CZ" sz="1800" b="1" dirty="0"/>
          </a:p>
          <a:p>
            <a:pPr marL="342900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/>
              <a:t>analytické </a:t>
            </a:r>
            <a:r>
              <a:rPr lang="cs-CZ" sz="2000" dirty="0"/>
              <a:t>činnosti NÚV - kvalifikační požadavky trhu práce - potřebná zpětná vazba pro počáteční i další vzdělávání (vývoj technologií a kvalifikačních požadavků profesí v jednotlivých sektorech a odvětvích; analýzy vývoje zaměstnanosti a nezaměstnanosti EA ve vztahu k jejich vzdělanostní a kvalifikační struktuře),</a:t>
            </a:r>
          </a:p>
          <a:p>
            <a:pPr marL="342900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/>
              <a:t>zpřístupnění </a:t>
            </a:r>
            <a:r>
              <a:rPr lang="cs-CZ" sz="2000" dirty="0"/>
              <a:t>informací zájemcům o vzdělávání, školám, zaměstnavatelům a dalším sociálním partnerům, decizní sféře - www.infoabsolvent.cz, Centrum kariérového </a:t>
            </a:r>
            <a:r>
              <a:rPr lang="cs-CZ" sz="2000" dirty="0" smtClean="0"/>
              <a:t>poradenství,</a:t>
            </a:r>
            <a:endParaRPr lang="cs-CZ" sz="2000" dirty="0"/>
          </a:p>
          <a:p>
            <a:pPr marL="342900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/>
              <a:t>participace </a:t>
            </a:r>
            <a:r>
              <a:rPr lang="cs-CZ" sz="2000" dirty="0"/>
              <a:t>na tvorbě integrovaného systému kariérového poradenství na národní a evropské úrovni – NPF, ELGPN (NÚV národní koordinátor)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dirty="0"/>
          </a:p>
          <a:p>
            <a:pPr marL="342900" indent="-34290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r>
              <a:rPr lang="cs-CZ" sz="1100" b="1" dirty="0"/>
              <a:t>Celoživotní kariérové poradenství</a:t>
            </a:r>
            <a:endParaRPr lang="cs-CZ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5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text 3"/>
          <p:cNvSpPr>
            <a:spLocks noGrp="1"/>
          </p:cNvSpPr>
          <p:nvPr>
            <p:ph type="body" idx="1"/>
          </p:nvPr>
        </p:nvSpPr>
        <p:spPr>
          <a:xfrm>
            <a:off x="200025" y="4652963"/>
            <a:ext cx="9217025" cy="1500187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accent3"/>
                </a:solidFill>
              </a:rPr>
              <a:t>Děkuji Vám za Vaši pozornost</a:t>
            </a:r>
          </a:p>
          <a:p>
            <a:r>
              <a:rPr lang="cs-CZ" sz="2400" b="1" dirty="0" smtClean="0">
                <a:solidFill>
                  <a:schemeClr val="accent3"/>
                </a:solidFill>
              </a:rPr>
              <a:t>helena.ulovcova@nuv.cz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344488" y="404664"/>
            <a:ext cx="9359900" cy="5832475"/>
          </a:xfrm>
        </p:spPr>
        <p:txBody>
          <a:bodyPr/>
          <a:lstStyle/>
          <a:p>
            <a:endParaRPr lang="cs-CZ" sz="2400" b="1" dirty="0" smtClean="0">
              <a:solidFill>
                <a:srgbClr val="336699"/>
              </a:solidFill>
              <a:latin typeface="Comic Sans MS" pitchFamily="66" charset="0"/>
              <a:ea typeface="MS Gothic" pitchFamily="49" charset="-128"/>
            </a:endParaRPr>
          </a:p>
          <a:p>
            <a:r>
              <a:rPr lang="cs-CZ" sz="2400" b="1" dirty="0" smtClean="0">
                <a:solidFill>
                  <a:srgbClr val="336699"/>
                </a:solidFill>
                <a:ea typeface="MS Gothic" pitchFamily="49" charset="-128"/>
              </a:rPr>
              <a:t>Priority </a:t>
            </a:r>
            <a:r>
              <a:rPr lang="cs-CZ" sz="2400" b="1" dirty="0">
                <a:solidFill>
                  <a:srgbClr val="336699"/>
                </a:solidFill>
                <a:ea typeface="MS Gothic" pitchFamily="49" charset="-128"/>
              </a:rPr>
              <a:t>NÚV - strategické dokumenty v oblasti vzdělávání </a:t>
            </a:r>
            <a:endParaRPr lang="cs-CZ" sz="2400" b="1" dirty="0" smtClean="0">
              <a:solidFill>
                <a:srgbClr val="336699"/>
              </a:solidFill>
              <a:ea typeface="MS Gothic" pitchFamily="49" charset="-128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>
                <a:ea typeface="MS Gothic" pitchFamily="49" charset="-128"/>
              </a:rPr>
              <a:t>Bílá </a:t>
            </a:r>
            <a:r>
              <a:rPr lang="cs-CZ" sz="2000" dirty="0">
                <a:ea typeface="MS Gothic" pitchFamily="49" charset="-128"/>
              </a:rPr>
              <a:t>kniha - Národní program rozvoje vzdělávání v České republice,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>
                <a:ea typeface="MS Gothic" pitchFamily="49" charset="-128"/>
              </a:rPr>
              <a:t>Dlouhodobý záměr vzdělávání a rozvoje vzdělávací soustavy ČR,</a:t>
            </a:r>
            <a:r>
              <a:rPr lang="cs-CZ" sz="2000" b="1" dirty="0">
                <a:ea typeface="MS Gothic" pitchFamily="49" charset="-128"/>
              </a:rPr>
              <a:t> </a:t>
            </a:r>
            <a:endParaRPr lang="cs-CZ" sz="2000" dirty="0">
              <a:ea typeface="MS Gothic" pitchFamily="49" charset="-128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>
                <a:ea typeface="MS Gothic" pitchFamily="49" charset="-128"/>
              </a:rPr>
              <a:t>Strategie celoživotního učení ČR – Implementační plán Strategie CŽU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>
                <a:ea typeface="MS Gothic" pitchFamily="49" charset="-128"/>
              </a:rPr>
              <a:t>Akční plán podpory odborného vzdělávání,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b="1" dirty="0">
                <a:ea typeface="MS Gothic" pitchFamily="49" charset="-128"/>
              </a:rPr>
              <a:t>Strategie vzdělávací politiky 2020 - </a:t>
            </a:r>
            <a:r>
              <a:rPr lang="cs-CZ" sz="2000" dirty="0">
                <a:ea typeface="MS Gothic" pitchFamily="49" charset="-128"/>
              </a:rPr>
              <a:t> hlavními směry vzdělávací politiky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b="1" dirty="0">
                <a:ea typeface="MS Gothic" pitchFamily="49" charset="-128"/>
              </a:rPr>
              <a:t>ET 2020 </a:t>
            </a:r>
            <a:r>
              <a:rPr lang="cs-CZ" sz="2000" dirty="0">
                <a:ea typeface="MS Gothic" pitchFamily="49" charset="-128"/>
              </a:rPr>
              <a:t>- Strategický rámec evropské spolupráce ve vzdělávání a odborné přípravě přijatý členskými státy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b="1" dirty="0">
                <a:ea typeface="MS Gothic" pitchFamily="49" charset="-128"/>
              </a:rPr>
              <a:t>Priority v gesci MŠMT v budoucím období kohezní politiky</a:t>
            </a:r>
            <a:endParaRPr lang="cs-CZ" sz="2000" dirty="0">
              <a:ea typeface="MS Gothic" pitchFamily="49" charset="-128"/>
            </a:endParaRPr>
          </a:p>
          <a:p>
            <a:r>
              <a:rPr lang="cs-CZ" sz="2400" i="1" dirty="0"/>
              <a:t> </a:t>
            </a:r>
            <a:endParaRPr lang="cs-CZ" sz="2400" dirty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r>
              <a:rPr lang="cs-CZ" sz="1100" b="1" dirty="0"/>
              <a:t>Priority NÚV - strategické dokumenty v oblasti vzdělávání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200025" y="404813"/>
            <a:ext cx="9359900" cy="5832475"/>
          </a:xfrm>
        </p:spPr>
        <p:txBody>
          <a:bodyPr/>
          <a:lstStyle/>
          <a:p>
            <a:r>
              <a:rPr lang="cs-CZ" sz="2400" b="1" dirty="0">
                <a:solidFill>
                  <a:srgbClr val="336699"/>
                </a:solidFill>
              </a:rPr>
              <a:t>NÚV - zastřešení agend počátečního a dalšího vzdělávání </a:t>
            </a:r>
          </a:p>
          <a:p>
            <a:r>
              <a:rPr lang="cs-CZ" i="1" dirty="0"/>
              <a:t> </a:t>
            </a:r>
            <a:endParaRPr lang="cs-CZ" dirty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r>
              <a:rPr lang="cs-CZ" sz="1100" b="1" dirty="0"/>
              <a:t>NÚV - zastřešení agend počátečního a dalšího vzděláván</a:t>
            </a:r>
            <a:endParaRPr lang="cs-CZ" sz="1100" dirty="0" smtClean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983994"/>
            <a:ext cx="8784974" cy="5141016"/>
          </a:xfrm>
          <a:prstGeom prst="rect">
            <a:avLst/>
          </a:prstGeom>
          <a:noFill/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628800"/>
            <a:ext cx="7627938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344488" y="620688"/>
            <a:ext cx="9359900" cy="5832475"/>
          </a:xfrm>
        </p:spPr>
        <p:txBody>
          <a:bodyPr/>
          <a:lstStyle/>
          <a:p>
            <a:r>
              <a:rPr lang="cs-CZ" sz="2400" b="1" dirty="0">
                <a:solidFill>
                  <a:srgbClr val="336699"/>
                </a:solidFill>
                <a:latin typeface="+mj-lt"/>
              </a:rPr>
              <a:t>Provázanost obou oblastí celoživotního </a:t>
            </a:r>
            <a:r>
              <a:rPr lang="cs-CZ" sz="2400" b="1" dirty="0" smtClean="0">
                <a:solidFill>
                  <a:srgbClr val="336699"/>
                </a:solidFill>
                <a:latin typeface="+mj-lt"/>
              </a:rPr>
              <a:t>učení</a:t>
            </a:r>
          </a:p>
          <a:p>
            <a:endParaRPr lang="cs-CZ" dirty="0">
              <a:latin typeface="+mj-lt"/>
            </a:endParaRPr>
          </a:p>
          <a:p>
            <a:r>
              <a:rPr lang="cs-CZ" b="1" dirty="0">
                <a:solidFill>
                  <a:srgbClr val="336699"/>
                </a:solidFill>
                <a:latin typeface="+mj-lt"/>
              </a:rPr>
              <a:t>Snadnější vzájemný přenos inovací </a:t>
            </a:r>
          </a:p>
          <a:p>
            <a:pPr marL="342900" lvl="0" indent="-342900">
              <a:spcBef>
                <a:spcPts val="18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>
                <a:latin typeface="+mj-lt"/>
              </a:rPr>
              <a:t>relevance vzdělávání ke kvalifikačním požadavkům trhu práce - užší kontakt dalšího vzdělávání s novými požadavky trhu práce - jejich rychlejší včleňování i do vzdělávacích programů počátečního vzdělávání,</a:t>
            </a:r>
          </a:p>
          <a:p>
            <a:pPr marL="342900" lvl="0" indent="-342900">
              <a:spcBef>
                <a:spcPts val="18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>
                <a:latin typeface="+mj-lt"/>
              </a:rPr>
              <a:t>celoživotní učení </a:t>
            </a:r>
            <a:r>
              <a:rPr lang="cs-CZ" sz="2000" dirty="0" smtClean="0">
                <a:latin typeface="+mj-lt"/>
              </a:rPr>
              <a:t>- </a:t>
            </a:r>
            <a:r>
              <a:rPr lang="cs-CZ" sz="2000" dirty="0">
                <a:latin typeface="+mj-lt"/>
              </a:rPr>
              <a:t>postaveno na výsledcích vzdělávání a učení </a:t>
            </a:r>
            <a:r>
              <a:rPr lang="cs-CZ" sz="2000" dirty="0" smtClean="0">
                <a:latin typeface="+mj-lt"/>
              </a:rPr>
              <a:t>(není </a:t>
            </a:r>
            <a:r>
              <a:rPr lang="cs-CZ" sz="2000" dirty="0">
                <a:latin typeface="+mj-lt"/>
              </a:rPr>
              <a:t>důležitý popis toho, kde a jak dlouho jedinec studoval, ale co doopravdy zná, čemu rozumí a co je schopen </a:t>
            </a:r>
            <a:r>
              <a:rPr lang="cs-CZ" sz="2000" dirty="0" smtClean="0">
                <a:latin typeface="+mj-lt"/>
              </a:rPr>
              <a:t>vykonávat) </a:t>
            </a:r>
            <a:r>
              <a:rPr lang="cs-CZ" sz="2000" dirty="0">
                <a:latin typeface="+mj-lt"/>
              </a:rPr>
              <a:t>- tímto směrem se v ČR orientuje kurikulární reforma v primárním a sekundárním vzdělávání, reforma terciárního vzdělávání (rámec kvalifikací TV) i popisy úrovní kvalifikací - kvalifikační standardy NSK </a:t>
            </a:r>
          </a:p>
          <a:p>
            <a:r>
              <a:rPr lang="cs-CZ" i="1" dirty="0"/>
              <a:t> </a:t>
            </a:r>
            <a:endParaRPr lang="cs-CZ" dirty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r>
              <a:rPr lang="cs-CZ" sz="1100" b="1" dirty="0"/>
              <a:t>Provázanost obou oblastí celoživotního učení - počátečního i dalšího vzdělávání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120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344488" y="620688"/>
            <a:ext cx="9359900" cy="5832475"/>
          </a:xfrm>
        </p:spPr>
        <p:txBody>
          <a:bodyPr/>
          <a:lstStyle/>
          <a:p>
            <a:r>
              <a:rPr lang="cs-CZ" sz="2400" b="1" dirty="0">
                <a:solidFill>
                  <a:srgbClr val="336699"/>
                </a:solidFill>
              </a:rPr>
              <a:t>Provázanost obou oblastí celoživotního </a:t>
            </a:r>
            <a:r>
              <a:rPr lang="cs-CZ" sz="2400" b="1" dirty="0" smtClean="0">
                <a:solidFill>
                  <a:srgbClr val="336699"/>
                </a:solidFill>
              </a:rPr>
              <a:t>učení</a:t>
            </a:r>
          </a:p>
          <a:p>
            <a:endParaRPr lang="cs-CZ" dirty="0"/>
          </a:p>
          <a:p>
            <a:r>
              <a:rPr lang="cs-CZ" b="1" dirty="0">
                <a:solidFill>
                  <a:srgbClr val="336699"/>
                </a:solidFill>
              </a:rPr>
              <a:t>Výhoda</a:t>
            </a:r>
            <a:r>
              <a:rPr lang="cs-CZ" dirty="0">
                <a:solidFill>
                  <a:srgbClr val="336699"/>
                </a:solidFill>
              </a:rPr>
              <a:t> </a:t>
            </a:r>
            <a:r>
              <a:rPr lang="cs-CZ" b="1" dirty="0">
                <a:solidFill>
                  <a:srgbClr val="336699"/>
                </a:solidFill>
              </a:rPr>
              <a:t>pro vzdělávající </a:t>
            </a:r>
            <a:r>
              <a:rPr lang="cs-CZ" b="1" dirty="0" smtClean="0">
                <a:solidFill>
                  <a:srgbClr val="336699"/>
                </a:solidFill>
              </a:rPr>
              <a:t>se</a:t>
            </a:r>
          </a:p>
          <a:p>
            <a:endParaRPr lang="cs-CZ" dirty="0">
              <a:solidFill>
                <a:srgbClr val="336699"/>
              </a:solidFill>
            </a:endParaRPr>
          </a:p>
          <a:p>
            <a:pPr marL="342900" lvl="0" indent="-342900">
              <a:spcBef>
                <a:spcPts val="18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/>
              <a:t>zajištění </a:t>
            </a:r>
            <a:r>
              <a:rPr lang="cs-CZ" sz="2000" dirty="0"/>
              <a:t>kvality formálního dalšího vzdělávání, které je poskytováno školami zařazenými v rejstříku </a:t>
            </a:r>
            <a:r>
              <a:rPr lang="cs-CZ" sz="2000" dirty="0" smtClean="0"/>
              <a:t>škol,</a:t>
            </a:r>
            <a:endParaRPr lang="cs-CZ" sz="2000" dirty="0"/>
          </a:p>
          <a:p>
            <a:pPr marL="342900" lvl="0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/>
              <a:t>celoživotní </a:t>
            </a:r>
            <a:r>
              <a:rPr lang="cs-CZ" sz="2000" dirty="0"/>
              <a:t>kariérové poradenství - podpora rovného přístupu ke vzdělávání  - provázaný informační systém a poradenství - snadná dostupnost informací o možnostech vzdělávání v počátečním i dalším </a:t>
            </a:r>
            <a:r>
              <a:rPr lang="cs-CZ" sz="2000" dirty="0" smtClean="0"/>
              <a:t>vzdělávání </a:t>
            </a:r>
            <a:endParaRPr lang="cs-CZ" sz="2000" dirty="0"/>
          </a:p>
          <a:p>
            <a:endParaRPr lang="cs-CZ" dirty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r>
              <a:rPr lang="cs-CZ" sz="1100" b="1" dirty="0"/>
              <a:t>Provázanost obou oblastí celoživotního učení - počátečního i dalšího vzdělávání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2555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416496" y="836712"/>
            <a:ext cx="9359900" cy="5832475"/>
          </a:xfrm>
        </p:spPr>
        <p:txBody>
          <a:bodyPr/>
          <a:lstStyle/>
          <a:p>
            <a:r>
              <a:rPr lang="cs-CZ" sz="2400" b="1" dirty="0">
                <a:solidFill>
                  <a:srgbClr val="336699"/>
                </a:solidFill>
                <a:latin typeface="+mj-lt"/>
                <a:ea typeface="Verdana" pitchFamily="34" charset="0"/>
                <a:cs typeface="Verdana" pitchFamily="34" charset="0"/>
              </a:rPr>
              <a:t>Priority NÚV 2013 – oblast dalšího vzdělávání</a:t>
            </a:r>
          </a:p>
          <a:p>
            <a:endParaRPr lang="cs-CZ" b="1" dirty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cs-CZ" b="1" dirty="0">
                <a:solidFill>
                  <a:srgbClr val="336699"/>
                </a:solidFill>
                <a:latin typeface="+mj-lt"/>
                <a:ea typeface="Verdana" pitchFamily="34" charset="0"/>
                <a:cs typeface="Verdana" pitchFamily="34" charset="0"/>
              </a:rPr>
              <a:t>Uznávání výsledků učení, prostupnost vzdělávacích </a:t>
            </a:r>
            <a:r>
              <a:rPr lang="cs-CZ" b="1" dirty="0" smtClean="0">
                <a:solidFill>
                  <a:srgbClr val="336699"/>
                </a:solidFill>
                <a:latin typeface="+mj-lt"/>
                <a:ea typeface="Verdana" pitchFamily="34" charset="0"/>
                <a:cs typeface="Verdana" pitchFamily="34" charset="0"/>
              </a:rPr>
              <a:t>cest</a:t>
            </a:r>
          </a:p>
          <a:p>
            <a:r>
              <a:rPr lang="cs-CZ" sz="2000" dirty="0" smtClean="0">
                <a:latin typeface="+mj-lt"/>
                <a:ea typeface="Verdana" pitchFamily="34" charset="0"/>
                <a:cs typeface="Verdana" pitchFamily="34" charset="0"/>
              </a:rPr>
              <a:t>Strategie </a:t>
            </a:r>
            <a:r>
              <a:rPr lang="cs-CZ" sz="2000" dirty="0">
                <a:latin typeface="+mj-lt"/>
                <a:ea typeface="Verdana" pitchFamily="34" charset="0"/>
                <a:cs typeface="Verdana" pitchFamily="34" charset="0"/>
              </a:rPr>
              <a:t>vzdělávací politiky 2020 - 1. Posílení relevance a prestiže školy </a:t>
            </a:r>
            <a:endParaRPr lang="cs-CZ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cs-CZ" sz="2000" dirty="0" smtClean="0">
                <a:latin typeface="+mj-lt"/>
                <a:ea typeface="Verdana" pitchFamily="34" charset="0"/>
                <a:cs typeface="Verdana" pitchFamily="34" charset="0"/>
              </a:rPr>
              <a:t>a </a:t>
            </a:r>
            <a:r>
              <a:rPr lang="cs-CZ" sz="2000" dirty="0">
                <a:latin typeface="+mj-lt"/>
                <a:ea typeface="Verdana" pitchFamily="34" charset="0"/>
                <a:cs typeface="Verdana" pitchFamily="34" charset="0"/>
              </a:rPr>
              <a:t>školního </a:t>
            </a:r>
            <a:r>
              <a:rPr lang="cs-CZ" sz="2000" dirty="0" smtClean="0">
                <a:latin typeface="+mj-lt"/>
                <a:ea typeface="Verdana" pitchFamily="34" charset="0"/>
                <a:cs typeface="Verdana" pitchFamily="34" charset="0"/>
              </a:rPr>
              <a:t>vzdělávání</a:t>
            </a:r>
          </a:p>
          <a:p>
            <a:endParaRPr lang="cs-CZ" sz="2000" dirty="0"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18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j-lt"/>
                <a:ea typeface="Verdana" pitchFamily="34" charset="0"/>
                <a:cs typeface="Verdana" pitchFamily="34" charset="0"/>
              </a:rPr>
              <a:t>Posílení </a:t>
            </a:r>
            <a:r>
              <a:rPr lang="cs-CZ" sz="2000" dirty="0">
                <a:latin typeface="+mj-lt"/>
                <a:ea typeface="Verdana" pitchFamily="34" charset="0"/>
                <a:cs typeface="Verdana" pitchFamily="34" charset="0"/>
              </a:rPr>
              <a:t>role škol jako center podpory celoživotního učení</a:t>
            </a:r>
          </a:p>
          <a:p>
            <a:pPr marL="342900" indent="-342900">
              <a:spcBef>
                <a:spcPts val="18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j-lt"/>
                <a:ea typeface="Verdana" pitchFamily="34" charset="0"/>
                <a:cs typeface="Verdana" pitchFamily="34" charset="0"/>
              </a:rPr>
              <a:t>Rozšíření </a:t>
            </a:r>
            <a:r>
              <a:rPr lang="cs-CZ" sz="2000" dirty="0">
                <a:latin typeface="+mj-lt"/>
                <a:ea typeface="Verdana" pitchFamily="34" charset="0"/>
                <a:cs typeface="Verdana" pitchFamily="34" charset="0"/>
              </a:rPr>
              <a:t>možností dosažitelného vzdělání uznáváním výsledků neformálního vzdělávání a informálního učení </a:t>
            </a:r>
            <a:r>
              <a:rPr lang="cs-CZ" i="1" dirty="0">
                <a:latin typeface="+mj-lt"/>
                <a:ea typeface="Verdana" pitchFamily="34" charset="0"/>
                <a:cs typeface="Verdana" pitchFamily="34" charset="0"/>
              </a:rPr>
              <a:t> </a:t>
            </a:r>
            <a:endParaRPr lang="cs-CZ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r>
              <a:rPr lang="cs-CZ" sz="1100" b="1" dirty="0"/>
              <a:t>Priority NÚV 2013 – oblast dalšího vzdělávání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6326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272480" y="404664"/>
            <a:ext cx="9359900" cy="5832475"/>
          </a:xfrm>
        </p:spPr>
        <p:txBody>
          <a:bodyPr/>
          <a:lstStyle/>
          <a:p>
            <a:r>
              <a:rPr lang="cs-CZ" sz="2400" b="1" dirty="0">
                <a:solidFill>
                  <a:srgbClr val="336699"/>
                </a:solidFill>
              </a:rPr>
              <a:t>Vazba Národní soustavy kvalifikací k počátečnímu vzdělávání </a:t>
            </a:r>
            <a:endParaRPr lang="cs-CZ" sz="2400" dirty="0">
              <a:solidFill>
                <a:srgbClr val="336699"/>
              </a:solidFill>
            </a:endParaRPr>
          </a:p>
          <a:p>
            <a:endParaRPr lang="cs-CZ" dirty="0"/>
          </a:p>
          <a:p>
            <a:pPr marL="342900" indent="-342900">
              <a:spcBef>
                <a:spcPts val="18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/>
              <a:t>Podpora propojení počátečního a dalšího vzdělávání v rámci celoživotního učení - intenzivnější zapojení oborových skupin NÚV (sektorové členění – 25 OS, 250 externích spolupracovníků)</a:t>
            </a:r>
          </a:p>
          <a:p>
            <a:pPr marL="342900" indent="-342900">
              <a:spcBef>
                <a:spcPts val="18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 smtClean="0"/>
              <a:t>Posílení </a:t>
            </a:r>
            <a:r>
              <a:rPr lang="cs-CZ" sz="2000" dirty="0"/>
              <a:t>relevance obsahu odborného vzdělávání kvalifikačním potřebám trhu práce - uplatnění NSK v kurikulárních dokumentech</a:t>
            </a:r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336699"/>
                </a:solidFill>
              </a:rPr>
              <a:t>Vstup </a:t>
            </a:r>
            <a:r>
              <a:rPr lang="cs-CZ" b="1" dirty="0">
                <a:solidFill>
                  <a:srgbClr val="336699"/>
                </a:solidFill>
              </a:rPr>
              <a:t>oborových skupin do procesů NSK </a:t>
            </a:r>
            <a:endParaRPr lang="cs-CZ" b="1" dirty="0" smtClean="0">
              <a:solidFill>
                <a:srgbClr val="336699"/>
              </a:solidFill>
            </a:endParaRPr>
          </a:p>
          <a:p>
            <a:pPr marL="342900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b="1" dirty="0"/>
              <a:t> </a:t>
            </a:r>
            <a:r>
              <a:rPr lang="cs-CZ" sz="2000" dirty="0" smtClean="0"/>
              <a:t>NSK </a:t>
            </a:r>
            <a:r>
              <a:rPr lang="cs-CZ" sz="2000" dirty="0"/>
              <a:t>jako střecha nad počátečním a dalším vzděláváním</a:t>
            </a:r>
          </a:p>
          <a:p>
            <a:pPr marL="342900" indent="-342900">
              <a:buClr>
                <a:srgbClr val="336699"/>
              </a:buClr>
              <a:buFont typeface="Wingdings" pitchFamily="2" charset="2"/>
              <a:buChar char="§"/>
            </a:pPr>
            <a:r>
              <a:rPr lang="cs-CZ" sz="2000" dirty="0"/>
              <a:t> </a:t>
            </a:r>
            <a:r>
              <a:rPr lang="cs-CZ" sz="2000" dirty="0" smtClean="0"/>
              <a:t>ÚPK </a:t>
            </a:r>
            <a:r>
              <a:rPr lang="cs-CZ" sz="2000" dirty="0"/>
              <a:t>jako přímé zdroje pro revizi RVP</a:t>
            </a:r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3086100" y="6453188"/>
            <a:ext cx="6535738" cy="247650"/>
          </a:xfrm>
        </p:spPr>
        <p:txBody>
          <a:bodyPr/>
          <a:lstStyle/>
          <a:p>
            <a:r>
              <a:rPr lang="cs-CZ" sz="1100" b="1" dirty="0"/>
              <a:t>Vazba Národní soustavy kvalifikací k počátečnímu vzdělávání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6685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344488" y="476672"/>
            <a:ext cx="9359900" cy="5832475"/>
          </a:xfrm>
        </p:spPr>
        <p:txBody>
          <a:bodyPr/>
          <a:lstStyle/>
          <a:p>
            <a:r>
              <a:rPr lang="cs-CZ" b="1" dirty="0" smtClean="0">
                <a:solidFill>
                  <a:srgbClr val="336699"/>
                </a:solidFill>
                <a:latin typeface="+mj-lt"/>
              </a:rPr>
              <a:t>Dotazníkové </a:t>
            </a:r>
            <a:r>
              <a:rPr lang="cs-CZ" b="1" dirty="0">
                <a:solidFill>
                  <a:srgbClr val="336699"/>
                </a:solidFill>
                <a:latin typeface="+mj-lt"/>
              </a:rPr>
              <a:t>šetření autorizovaných osob dle zák. 179/2006 Sb.</a:t>
            </a:r>
            <a:endParaRPr lang="cs-CZ" dirty="0">
              <a:solidFill>
                <a:srgbClr val="336699"/>
              </a:solidFill>
              <a:latin typeface="+mj-lt"/>
            </a:endParaRPr>
          </a:p>
          <a:p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Osloveny </a:t>
            </a:r>
            <a:r>
              <a:rPr lang="cs-CZ" sz="2000" dirty="0">
                <a:latin typeface="+mj-lt"/>
              </a:rPr>
              <a:t>- školy, vzdělávací instituce, asociace, HK </a:t>
            </a:r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(</a:t>
            </a:r>
            <a:r>
              <a:rPr lang="cs-CZ" sz="2000" i="1" dirty="0">
                <a:latin typeface="+mj-lt"/>
              </a:rPr>
              <a:t>100 oslovených subjektů, návratnost 27%)</a:t>
            </a:r>
          </a:p>
          <a:p>
            <a:endParaRPr lang="cs-CZ" sz="1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Počet </a:t>
            </a:r>
            <a:r>
              <a:rPr lang="cs-CZ" sz="2000" dirty="0">
                <a:latin typeface="+mj-lt"/>
              </a:rPr>
              <a:t>autorizací, které subjekty </a:t>
            </a:r>
            <a:r>
              <a:rPr lang="cs-CZ" sz="2000" dirty="0" smtClean="0">
                <a:latin typeface="+mj-lt"/>
              </a:rPr>
              <a:t>mají:	279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Počet zkoušek, které proběhly u AOs</a:t>
            </a:r>
            <a:r>
              <a:rPr lang="cs-CZ" sz="2000" dirty="0" smtClean="0">
                <a:latin typeface="+mj-lt"/>
              </a:rPr>
              <a:t>:	12</a:t>
            </a:r>
            <a:r>
              <a:rPr lang="cs-CZ" sz="2000" dirty="0">
                <a:latin typeface="+mj-lt"/>
              </a:rPr>
              <a:t> 250 (</a:t>
            </a:r>
            <a:r>
              <a:rPr lang="cs-CZ" sz="2000" i="1" dirty="0">
                <a:latin typeface="+mj-lt"/>
              </a:rPr>
              <a:t>z toho jen 90 strážných</a:t>
            </a:r>
            <a:r>
              <a:rPr lang="cs-CZ" sz="2000" dirty="0" smtClean="0">
                <a:latin typeface="+mj-lt"/>
              </a:rPr>
              <a:t>)</a:t>
            </a:r>
            <a:r>
              <a:rPr lang="cs-CZ" i="1" dirty="0">
                <a:latin typeface="+mj-lt"/>
              </a:rPr>
              <a:t> </a:t>
            </a:r>
            <a:endParaRPr lang="cs-CZ" dirty="0">
              <a:latin typeface="+mj-lt"/>
            </a:endParaRPr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1640632" y="6453336"/>
            <a:ext cx="7981206" cy="247502"/>
          </a:xfrm>
        </p:spPr>
        <p:txBody>
          <a:bodyPr/>
          <a:lstStyle/>
          <a:p>
            <a:r>
              <a:rPr lang="cs-CZ" sz="1100" b="1" dirty="0"/>
              <a:t>Podpora uživatelů NSK - autorizující orgány, autorizované osoby, vzdělavatelé, zaměstnavatelé, široká veřejnost</a:t>
            </a:r>
            <a:endParaRPr lang="cs-CZ" sz="1100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81621"/>
              </p:ext>
            </p:extLst>
          </p:nvPr>
        </p:nvGraphicFramePr>
        <p:xfrm>
          <a:off x="272480" y="3212976"/>
          <a:ext cx="79208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0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4"/>
          <p:cNvSpPr>
            <a:spLocks noGrp="1"/>
          </p:cNvSpPr>
          <p:nvPr>
            <p:ph type="subTitle" idx="1"/>
          </p:nvPr>
        </p:nvSpPr>
        <p:spPr>
          <a:xfrm>
            <a:off x="200025" y="404813"/>
            <a:ext cx="9359900" cy="5832475"/>
          </a:xfrm>
        </p:spPr>
        <p:txBody>
          <a:bodyPr/>
          <a:lstStyle/>
          <a:p>
            <a:r>
              <a:rPr lang="cs-CZ" b="1" dirty="0">
                <a:solidFill>
                  <a:srgbClr val="336699"/>
                </a:solidFill>
              </a:rPr>
              <a:t>Jaké případné překážky brání implementaci zákona 179/2006 Sb. z pohledu autorizovaných </a:t>
            </a:r>
            <a:r>
              <a:rPr lang="cs-CZ" b="1" dirty="0" smtClean="0">
                <a:solidFill>
                  <a:srgbClr val="336699"/>
                </a:solidFill>
              </a:rPr>
              <a:t>osob</a:t>
            </a:r>
          </a:p>
          <a:p>
            <a:endParaRPr lang="cs-CZ" b="1" dirty="0">
              <a:solidFill>
                <a:srgbClr val="336699"/>
              </a:solidFill>
            </a:endParaRPr>
          </a:p>
          <a:p>
            <a:endParaRPr lang="cs-CZ" dirty="0"/>
          </a:p>
        </p:txBody>
      </p:sp>
      <p:sp>
        <p:nvSpPr>
          <p:cNvPr id="15363" name="Nadpis 3"/>
          <p:cNvSpPr>
            <a:spLocks noGrp="1"/>
          </p:cNvSpPr>
          <p:nvPr>
            <p:ph type="title"/>
          </p:nvPr>
        </p:nvSpPr>
        <p:spPr>
          <a:xfrm>
            <a:off x="1640632" y="6453336"/>
            <a:ext cx="7981206" cy="247502"/>
          </a:xfrm>
        </p:spPr>
        <p:txBody>
          <a:bodyPr/>
          <a:lstStyle/>
          <a:p>
            <a:r>
              <a:rPr lang="cs-CZ" sz="1100" b="1" dirty="0"/>
              <a:t>Podpora uživatelů NSK - autorizující orgány, autorizované osoby, vzdělavatelé, zaměstnavatelé, široká veřejnost</a:t>
            </a:r>
            <a:endParaRPr lang="cs-CZ" sz="11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22715"/>
              </p:ext>
            </p:extLst>
          </p:nvPr>
        </p:nvGraphicFramePr>
        <p:xfrm>
          <a:off x="272480" y="1268760"/>
          <a:ext cx="9001000" cy="2128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790"/>
                <a:gridCol w="1936540"/>
                <a:gridCol w="1935564"/>
                <a:gridCol w="2363106"/>
              </a:tblGrid>
              <a:tr h="28803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Bez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problému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(v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Není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ideální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(v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Slabé místo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systému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(v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838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Dostatek uchazečů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16,7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33,3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50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838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</a:rPr>
                        <a:t>Připravenost 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uchazečů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39,1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47,8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13,1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933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Odborníci schopní zkoušet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87,5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12,5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Potřebné vybavení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91,7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8,3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HS jako podklad pro zkoušku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70,8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29,2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838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Administrativa zkoušek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54,2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33,3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12,5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2024474520"/>
              </p:ext>
            </p:extLst>
          </p:nvPr>
        </p:nvGraphicFramePr>
        <p:xfrm>
          <a:off x="272480" y="3553966"/>
          <a:ext cx="2609850" cy="139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1825468048"/>
              </p:ext>
            </p:extLst>
          </p:nvPr>
        </p:nvGraphicFramePr>
        <p:xfrm>
          <a:off x="3232850" y="3553966"/>
          <a:ext cx="2571750" cy="140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2911914870"/>
              </p:ext>
            </p:extLst>
          </p:nvPr>
        </p:nvGraphicFramePr>
        <p:xfrm>
          <a:off x="6367929" y="3553966"/>
          <a:ext cx="2609850" cy="14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val="3005648936"/>
              </p:ext>
            </p:extLst>
          </p:nvPr>
        </p:nvGraphicFramePr>
        <p:xfrm>
          <a:off x="272480" y="4986486"/>
          <a:ext cx="2571750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1086457485"/>
              </p:ext>
            </p:extLst>
          </p:nvPr>
        </p:nvGraphicFramePr>
        <p:xfrm>
          <a:off x="3232850" y="4986486"/>
          <a:ext cx="2571750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Graf 18"/>
          <p:cNvGraphicFramePr/>
          <p:nvPr>
            <p:extLst>
              <p:ext uri="{D42A27DB-BD31-4B8C-83A1-F6EECF244321}">
                <p14:modId xmlns:p14="http://schemas.microsoft.com/office/powerpoint/2010/main" val="3214152412"/>
              </p:ext>
            </p:extLst>
          </p:nvPr>
        </p:nvGraphicFramePr>
        <p:xfrm>
          <a:off x="6367929" y="4986486"/>
          <a:ext cx="2604135" cy="141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152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V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NUV</Template>
  <TotalTime>101</TotalTime>
  <Words>446</Words>
  <Application>Microsoft Office PowerPoint</Application>
  <PresentationFormat>A4 (210 x 297 mm)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NUV</vt:lpstr>
      <vt:lpstr>NÚV a jeho priority v oblasti celoživotního učení</vt:lpstr>
      <vt:lpstr>Priority NÚV - strategické dokumenty v oblasti vzdělávání </vt:lpstr>
      <vt:lpstr>NÚV - zastřešení agend počátečního a dalšího vzděláván</vt:lpstr>
      <vt:lpstr>Provázanost obou oblastí celoživotního učení - počátečního i dalšího vzdělávání</vt:lpstr>
      <vt:lpstr>Provázanost obou oblastí celoživotního učení - počátečního i dalšího vzdělávání</vt:lpstr>
      <vt:lpstr>Priority NÚV 2013 – oblast dalšího vzdělávání</vt:lpstr>
      <vt:lpstr>Vazba Národní soustavy kvalifikací k počátečnímu vzdělávání </vt:lpstr>
      <vt:lpstr>Podpora uživatelů NSK - autorizující orgány, autorizované osoby, vzdělavatelé, zaměstnavatelé, široká veřejnost</vt:lpstr>
      <vt:lpstr>Podpora uživatelů NSK - autorizující orgány, autorizované osoby, vzdělavatelé, zaměstnavatelé, široká veřejnost</vt:lpstr>
      <vt:lpstr>Celoživotní kariérové poradenství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Hrabětová Petra, Ing.</cp:lastModifiedBy>
  <cp:revision>16</cp:revision>
  <dcterms:created xsi:type="dcterms:W3CDTF">2013-02-20T12:26:20Z</dcterms:created>
  <dcterms:modified xsi:type="dcterms:W3CDTF">2013-02-28T10:29:25Z</dcterms:modified>
</cp:coreProperties>
</file>